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8"/>
  </p:notesMasterIdLst>
  <p:sldIdLst>
    <p:sldId id="256" r:id="rId3"/>
    <p:sldId id="258" r:id="rId4"/>
    <p:sldId id="259" r:id="rId5"/>
    <p:sldId id="260" r:id="rId6"/>
    <p:sldId id="262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4" r:id="rId15"/>
    <p:sldId id="272" r:id="rId16"/>
    <p:sldId id="273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5BE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0573" autoAdjust="0"/>
  </p:normalViewPr>
  <p:slideViewPr>
    <p:cSldViewPr snapToGrid="0" snapToObjects="1">
      <p:cViewPr varScale="1">
        <p:scale>
          <a:sx n="67" d="100"/>
          <a:sy n="67" d="100"/>
        </p:scale>
        <p:origin x="1253" y="5"/>
      </p:cViewPr>
      <p:guideLst/>
    </p:cSldViewPr>
  </p:slideViewPr>
  <p:outlineViewPr>
    <p:cViewPr>
      <p:scale>
        <a:sx n="33" d="100"/>
        <a:sy n="33" d="100"/>
      </p:scale>
      <p:origin x="0" y="-1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C5876-670D-421A-864E-0E7E9A056B3B}" type="datetimeFigureOut">
              <a:rPr lang="zh-CN" altLang="en-US" smtClean="0"/>
              <a:t>2017/6/3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F2D8B-A121-4468-8F6B-1519C60AF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2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GAN</a:t>
            </a:r>
            <a:r>
              <a:rPr lang="zh-CN" altLang="en-US" dirty="0"/>
              <a:t>作用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、传统</a:t>
            </a:r>
            <a:r>
              <a:rPr lang="en-US" altLang="zh-CN" dirty="0"/>
              <a:t>GAN</a:t>
            </a:r>
            <a:r>
              <a:rPr lang="zh-CN" altLang="en-US" dirty="0"/>
              <a:t>的不足，</a:t>
            </a:r>
            <a:r>
              <a:rPr lang="en-US" altLang="zh-CN" dirty="0"/>
              <a:t>Wasserstein GAN</a:t>
            </a:r>
            <a:r>
              <a:rPr lang="zh-CN" altLang="en-US" dirty="0"/>
              <a:t>优点、实现方式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、在实验中发现</a:t>
            </a:r>
            <a:r>
              <a:rPr lang="en-US" altLang="zh-CN" dirty="0"/>
              <a:t>Wasserstein GAN</a:t>
            </a:r>
            <a:r>
              <a:rPr lang="zh-CN" altLang="en-US" dirty="0"/>
              <a:t>存在的不足之处，优化方案和效果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mis.teach.ustc.edu.cn</a:t>
            </a:r>
            <a:r>
              <a:rPr lang="zh-CN" altLang="en-US" dirty="0"/>
              <a:t>教务系统验证码生成实验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20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  <a:r>
              <a:rPr lang="zh-CN" altLang="en-US" dirty="0"/>
              <a:t>张人脸的</a:t>
            </a:r>
            <a:r>
              <a:rPr lang="en-US" altLang="zh-CN" dirty="0" err="1"/>
              <a:t>CelebA</a:t>
            </a:r>
            <a:r>
              <a:rPr lang="zh-CN" altLang="en-US" dirty="0"/>
              <a:t>数据集上进行生成实验、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、总结优化方案和效果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9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生成对抗网络是一种用对抗训练的方式来进化的生成模型，包含生成器和判别器两个部分。</a:t>
            </a:r>
            <a:endParaRPr lang="en-US" altLang="zh-CN" dirty="0"/>
          </a:p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月被提出之后，首先被运用在图像领域和自然语言处理领域，在图像超分辨率重建、文本和图像的相互转化、生成看起来“自然”的图像都取得较好的成果。</a:t>
            </a:r>
            <a:endParaRPr lang="en-US" altLang="zh-CN" dirty="0"/>
          </a:p>
          <a:p>
            <a:r>
              <a:rPr lang="zh-CN" altLang="en-US" dirty="0">
                <a:effectLst/>
              </a:rPr>
              <a:t>“它为创建无监督学习模型提供了强有力的算法框架，有望帮助我们为 </a:t>
            </a:r>
            <a:r>
              <a:rPr lang="en-US" altLang="zh-CN" dirty="0">
                <a:effectLst/>
              </a:rPr>
              <a:t>AI </a:t>
            </a:r>
            <a:r>
              <a:rPr lang="zh-CN" altLang="en-US" dirty="0">
                <a:effectLst/>
              </a:rPr>
              <a:t>加入常识（</a:t>
            </a:r>
            <a:r>
              <a:rPr lang="en-US" altLang="zh-CN" dirty="0">
                <a:effectLst/>
              </a:rPr>
              <a:t>common sense</a:t>
            </a:r>
            <a:r>
              <a:rPr lang="zh-CN" altLang="en-US" dirty="0">
                <a:effectLst/>
              </a:rPr>
              <a:t>）。我们认为，沿着这条路走下去，有不小的成功机会能开发出更智慧的 </a:t>
            </a:r>
            <a:r>
              <a:rPr lang="en-US" altLang="zh-CN" dirty="0">
                <a:effectLst/>
              </a:rPr>
              <a:t>AI </a:t>
            </a:r>
            <a:r>
              <a:rPr lang="zh-CN" altLang="en-US" dirty="0">
                <a:effectLst/>
              </a:rPr>
              <a:t>。”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2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生成器的输入为噪声向量</a:t>
            </a:r>
            <a:r>
              <a:rPr lang="en-US" altLang="zh-CN" dirty="0"/>
              <a:t>z</a:t>
            </a:r>
            <a:r>
              <a:rPr lang="zh-CN" altLang="en-US" dirty="0"/>
              <a:t>，输出为伪造数据</a:t>
            </a:r>
            <a:r>
              <a:rPr lang="en-US" altLang="zh-CN" dirty="0"/>
              <a:t>fake data</a:t>
            </a:r>
            <a:r>
              <a:rPr lang="zh-CN" altLang="en-US" dirty="0"/>
              <a:t>，经过判别器判断之后的结果记为</a:t>
            </a:r>
            <a:r>
              <a:rPr lang="en-US" altLang="zh-CN" dirty="0"/>
              <a:t>fake</a:t>
            </a:r>
            <a:r>
              <a:rPr lang="zh-CN" altLang="en-US" dirty="0"/>
              <a:t>；记真实数据为</a:t>
            </a:r>
            <a:r>
              <a:rPr lang="en-US" altLang="zh-CN" dirty="0"/>
              <a:t>real data</a:t>
            </a:r>
            <a:r>
              <a:rPr lang="zh-CN" altLang="en-US" dirty="0"/>
              <a:t>，经过判别器判断之后的结果记为</a:t>
            </a:r>
            <a:r>
              <a:rPr lang="en-US" altLang="zh-CN" dirty="0"/>
              <a:t>real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通常清空下，将真实数据的标签记为</a:t>
            </a:r>
            <a:r>
              <a:rPr lang="en-US" altLang="zh-CN" dirty="0"/>
              <a:t>1</a:t>
            </a:r>
            <a:r>
              <a:rPr lang="zh-CN" altLang="en-US" dirty="0"/>
              <a:t>，伪造数据的标签记为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训练判别器的时候，保持生成器的参数不变化，输入</a:t>
            </a:r>
            <a:r>
              <a:rPr lang="en-US" altLang="zh-CN" dirty="0"/>
              <a:t>z</a:t>
            </a:r>
            <a:r>
              <a:rPr lang="zh-CN" altLang="en-US" dirty="0"/>
              <a:t>和</a:t>
            </a:r>
            <a:r>
              <a:rPr lang="en-US" altLang="zh-CN" dirty="0"/>
              <a:t>real data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real</a:t>
            </a:r>
            <a:r>
              <a:rPr lang="zh-CN" altLang="en-US" dirty="0"/>
              <a:t>两组结果，分别计算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0</a:t>
            </a:r>
            <a:r>
              <a:rPr lang="zh-CN" altLang="en-US" dirty="0"/>
              <a:t>的交叉熵、</a:t>
            </a:r>
            <a:r>
              <a:rPr lang="en-US" altLang="zh-CN" dirty="0"/>
              <a:t>real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的交叉熵，两者相加得到判别器的损失函数</a:t>
            </a:r>
            <a:r>
              <a:rPr lang="en-US" altLang="zh-CN" dirty="0" err="1"/>
              <a:t>dis_loss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训练生成器的时候，保持判别器的参数不变化，输入</a:t>
            </a:r>
            <a:r>
              <a:rPr lang="en-US" altLang="zh-CN" dirty="0"/>
              <a:t>z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，计算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的交叉熵，作为生成器的损失函数</a:t>
            </a:r>
            <a:r>
              <a:rPr lang="en-US" altLang="zh-CN" dirty="0" err="1"/>
              <a:t>gen_loss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直观上来讲，一个良好的判别器应当实现对真实数据判断为</a:t>
            </a:r>
            <a:r>
              <a:rPr lang="en-US" altLang="zh-CN" dirty="0"/>
              <a:t>1</a:t>
            </a:r>
            <a:r>
              <a:rPr lang="zh-CN" altLang="en-US" dirty="0"/>
              <a:t>，伪造数据判断为</a:t>
            </a:r>
            <a:r>
              <a:rPr lang="en-US" altLang="zh-CN" dirty="0"/>
              <a:t>0</a:t>
            </a:r>
            <a:r>
              <a:rPr lang="zh-CN" altLang="en-US" dirty="0"/>
              <a:t>；一个良好的生成器应当实现生成的数据接近真实数据，能让判别器误判为</a:t>
            </a:r>
            <a:r>
              <a:rPr lang="en-US" altLang="zh-CN" dirty="0"/>
              <a:t>1</a:t>
            </a:r>
            <a:r>
              <a:rPr lang="zh-CN" altLang="en-US" dirty="0"/>
              <a:t>，这就是对抗的过程。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1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单图像超分辨率：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SRGAN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效果优于传统的方法，比如</a:t>
            </a:r>
            <a:r>
              <a:rPr lang="en-US" altLang="zh-CN" sz="1200" dirty="0" err="1">
                <a:solidFill>
                  <a:schemeClr val="bg1"/>
                </a:solidFill>
                <a:latin typeface="+mn-ea"/>
              </a:rPr>
              <a:t>SRResNet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bicubic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original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。</a:t>
            </a:r>
          </a:p>
          <a:p>
            <a:r>
              <a:rPr lang="zh-CN" altLang="en-US" dirty="0"/>
              <a:t>交互式图像生成：</a:t>
            </a:r>
            <a:r>
              <a:rPr lang="en-US" altLang="zh-CN" dirty="0" err="1"/>
              <a:t>iGAN</a:t>
            </a:r>
            <a:r>
              <a:rPr lang="zh-CN" altLang="en-US" dirty="0"/>
              <a:t>，</a:t>
            </a:r>
            <a:r>
              <a:rPr lang="en-US" altLang="zh-CN" dirty="0"/>
              <a:t>【</a:t>
            </a:r>
            <a:r>
              <a:rPr lang="zh-CN" altLang="en-US" dirty="0">
                <a:effectLst/>
              </a:rPr>
              <a:t>将原始图像投影到低维的隐向量空间，将隐向量作为输入，利用 </a:t>
            </a:r>
            <a:r>
              <a:rPr lang="en-US" altLang="zh-CN" dirty="0">
                <a:effectLst/>
              </a:rPr>
              <a:t>GAN </a:t>
            </a:r>
            <a:r>
              <a:rPr lang="zh-CN" altLang="en-US" dirty="0">
                <a:effectLst/>
              </a:rPr>
              <a:t>重构图像，利用画笔工具对重构的图像进行修改（颜色、形状等），将等量的结构、色彩等修改应用到原始图像上。</a:t>
            </a:r>
            <a:r>
              <a:rPr lang="en-US" altLang="zh-CN" dirty="0">
                <a:effectLst/>
              </a:rPr>
              <a:t>】</a:t>
            </a:r>
          </a:p>
          <a:p>
            <a:r>
              <a:rPr lang="zh-CN" altLang="en-US" dirty="0">
                <a:effectLst/>
              </a:rPr>
              <a:t>图像语义分割、视频自动生成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自然语言处理：应用到对话生成</a:t>
            </a: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96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根据原始</a:t>
            </a:r>
            <a:r>
              <a:rPr lang="en-US" altLang="zh-CN" dirty="0"/>
              <a:t>GAN</a:t>
            </a:r>
            <a:r>
              <a:rPr lang="zh-CN" altLang="en-US" dirty="0"/>
              <a:t>的定义，可以得到最优判别器的形式，在最优判别器下，</a:t>
            </a:r>
            <a:r>
              <a:rPr lang="en-US" altLang="zh-CN" dirty="0" err="1"/>
              <a:t>dis_loss</a:t>
            </a:r>
            <a:r>
              <a:rPr lang="zh-CN" altLang="en-US" dirty="0"/>
              <a:t>等价于最小化真实分布和生成分布之间的</a:t>
            </a:r>
            <a:r>
              <a:rPr lang="en-US" altLang="zh-CN" dirty="0"/>
              <a:t>JS</a:t>
            </a:r>
            <a:r>
              <a:rPr lang="zh-CN" altLang="en-US" dirty="0"/>
              <a:t>散度。本来是想让两个分布尽可能的接近，但是对于两个分布没有重叠或者重叠部分可忽略（一方面，二维平面中随机取两条曲线，它们之间刚好存在重叠线段的概率为</a:t>
            </a:r>
            <a:r>
              <a:rPr lang="en-US" altLang="zh-CN" dirty="0"/>
              <a:t>0</a:t>
            </a:r>
            <a:r>
              <a:rPr lang="zh-CN" altLang="en-US" dirty="0"/>
              <a:t>；另一方面，虽然它们很大可能会存在交叉点，但是相比于两条曲线而言，交叉点比曲线低一个维度，长度（测度）为</a:t>
            </a:r>
            <a:r>
              <a:rPr lang="en-US" altLang="zh-CN" dirty="0"/>
              <a:t>0</a:t>
            </a:r>
            <a:r>
              <a:rPr lang="zh-CN" altLang="en-US" dirty="0"/>
              <a:t>，可忽略），此时</a:t>
            </a:r>
            <a:r>
              <a:rPr lang="en-US" altLang="zh-CN" dirty="0"/>
              <a:t>JS</a:t>
            </a:r>
            <a:r>
              <a:rPr lang="zh-CN" altLang="en-US" dirty="0"/>
              <a:t>散度为常数</a:t>
            </a:r>
            <a:r>
              <a:rPr lang="en-US" altLang="zh-CN" dirty="0"/>
              <a:t>log(2)</a:t>
            </a:r>
            <a:r>
              <a:rPr lang="zh-CN" altLang="en-US" dirty="0"/>
              <a:t>，意味着梯度消失，无法训练。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传统</a:t>
            </a:r>
            <a:r>
              <a:rPr lang="en-US" altLang="zh-CN" dirty="0"/>
              <a:t>GAN</a:t>
            </a:r>
            <a:r>
              <a:rPr lang="zh-CN" altLang="en-US" dirty="0"/>
              <a:t>中，对判别器的训练使用了真实数据和伪造数据共同训练，但对生成器的训练只使用了伪造数据，意味着最小化</a:t>
            </a:r>
            <a:r>
              <a:rPr lang="en-US" altLang="zh-CN" dirty="0" err="1"/>
              <a:t>dis_loss</a:t>
            </a:r>
            <a:r>
              <a:rPr lang="zh-CN" altLang="en-US" dirty="0"/>
              <a:t>和</a:t>
            </a:r>
            <a:r>
              <a:rPr lang="en-US" altLang="zh-CN" dirty="0" err="1"/>
              <a:t>gen_loss</a:t>
            </a:r>
            <a:r>
              <a:rPr lang="zh-CN" altLang="en-US" dirty="0"/>
              <a:t>等价于即拉近两个分布的距离，又推开两个分布</a:t>
            </a:r>
            <a:r>
              <a:rPr lang="zh-CN" altLang="en-US"/>
              <a:t>的距离，此时梯度是不稳定的。网络会去选择生成一些特征简单的来保证准确性，出现多样性不足的问题。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6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5" y="2128078"/>
            <a:ext cx="8084655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2" y="-4768555"/>
            <a:ext cx="9526783" cy="8018067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8" y="5313871"/>
            <a:ext cx="9526783" cy="8018067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5" y="4033470"/>
            <a:ext cx="8084655" cy="588643"/>
          </a:xfrm>
          <a:prstGeom prst="rect">
            <a:avLst/>
          </a:prstGeom>
        </p:spPr>
        <p:txBody>
          <a:bodyPr anchor="t"/>
          <a:lstStyle>
            <a:lvl1pPr marL="285744" indent="-285744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0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2031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1121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302105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930013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83896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dirty="0"/>
              <a:t>深度卷积生成对抗网络优化</a:t>
            </a:r>
            <a:endParaRPr kumimoji="1" lang="en-US" altLang="zh-CN" dirty="0"/>
          </a:p>
          <a:p>
            <a:pPr>
              <a:lnSpc>
                <a:spcPts val="1200"/>
              </a:lnSpc>
            </a:pPr>
            <a:r>
              <a:rPr kumimoji="1" lang="en-US" altLang="zh-CN" sz="1600" dirty="0"/>
              <a:t>The Optimization of Deep Convolutional Generative Adversarial Networks</a:t>
            </a:r>
            <a:endParaRPr kumimoji="1" lang="zh-CN" altLang="en-US" sz="1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1386027"/>
          </a:xfrm>
        </p:spPr>
        <p:txBody>
          <a:bodyPr/>
          <a:lstStyle/>
          <a:p>
            <a:r>
              <a:rPr kumimoji="1" lang="zh-CN" altLang="en-US" dirty="0"/>
              <a:t>答辩人：王悦</a:t>
            </a:r>
            <a:endParaRPr kumimoji="1" lang="en-US" altLang="zh-CN" dirty="0"/>
          </a:p>
          <a:p>
            <a:r>
              <a:rPr kumimoji="1" lang="zh-CN" altLang="en-US" dirty="0"/>
              <a:t>学号：</a:t>
            </a:r>
            <a:r>
              <a:rPr kumimoji="1" lang="en-US" altLang="zh-CN" dirty="0"/>
              <a:t>PB13011058</a:t>
            </a:r>
            <a:endParaRPr kumimoji="1" lang="zh-CN" altLang="en-US" dirty="0"/>
          </a:p>
          <a:p>
            <a:r>
              <a:rPr kumimoji="1" lang="zh-CN" altLang="en-US" dirty="0"/>
              <a:t>指导老师：张信明 教授</a:t>
            </a:r>
          </a:p>
          <a:p>
            <a:r>
              <a:rPr kumimoji="1" lang="zh-CN" altLang="en-US" dirty="0"/>
              <a:t>院系：</a:t>
            </a:r>
            <a:r>
              <a:rPr kumimoji="1" lang="zh-CN" altLang="en-US" sz="1400" dirty="0"/>
              <a:t>计算机科学与技术</a:t>
            </a:r>
            <a:r>
              <a:rPr kumimoji="1" lang="zh-CN" altLang="en-US" dirty="0"/>
              <a:t>学院</a:t>
            </a:r>
            <a:endParaRPr kumimoji="1" lang="zh-CN" altLang="en-US" sz="1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9753635" y="79478"/>
            <a:ext cx="2316884" cy="376764"/>
            <a:chOff x="2354095" y="70708"/>
            <a:chExt cx="9142492" cy="148672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816" y="304799"/>
              <a:ext cx="7655771" cy="10185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4095" y="70708"/>
              <a:ext cx="1486722" cy="1486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制作过程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79898" y="2350458"/>
            <a:ext cx="1178805" cy="4507543"/>
            <a:chOff x="679897" y="2350457"/>
            <a:chExt cx="1178805" cy="4507543"/>
          </a:xfrm>
        </p:grpSpPr>
        <p:sp>
          <p:nvSpPr>
            <p:cNvPr id="3" name="斜纹 2"/>
            <p:cNvSpPr/>
            <p:nvPr/>
          </p:nvSpPr>
          <p:spPr>
            <a:xfrm rot="18900000">
              <a:off x="679897" y="2350457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168" y="2956956"/>
              <a:ext cx="413132" cy="390104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95943" y="1900887"/>
            <a:ext cx="7590859" cy="1211605"/>
            <a:chOff x="1095944" y="2304646"/>
            <a:chExt cx="7590858" cy="1211605"/>
          </a:xfrm>
        </p:grpSpPr>
        <p:grpSp>
          <p:nvGrpSpPr>
            <p:cNvPr id="6" name="组 5"/>
            <p:cNvGrpSpPr/>
            <p:nvPr/>
          </p:nvGrpSpPr>
          <p:grpSpPr>
            <a:xfrm rot="16200000" flipH="1">
              <a:off x="4094153" y="-660763"/>
              <a:ext cx="1178805" cy="7175223"/>
              <a:chOff x="679898" y="2754217"/>
              <a:chExt cx="1178805" cy="7175223"/>
            </a:xfrm>
            <a:solidFill>
              <a:schemeClr val="accent3"/>
            </a:solidFill>
          </p:grpSpPr>
          <p:sp>
            <p:nvSpPr>
              <p:cNvPr id="7" name="斜纹 6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56169" y="3343620"/>
                <a:ext cx="413132" cy="65858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" name="三角形 8"/>
            <p:cNvSpPr/>
            <p:nvPr/>
          </p:nvSpPr>
          <p:spPr>
            <a:xfrm rot="5400000">
              <a:off x="8063347" y="2512465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8873601" y="2477928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873600" y="2030649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513438" y="3364552"/>
            <a:ext cx="1178805" cy="3493449"/>
            <a:chOff x="679896" y="3364550"/>
            <a:chExt cx="1178805" cy="3493449"/>
          </a:xfrm>
        </p:grpSpPr>
        <p:sp>
          <p:nvSpPr>
            <p:cNvPr id="15" name="斜纹 14"/>
            <p:cNvSpPr/>
            <p:nvPr/>
          </p:nvSpPr>
          <p:spPr>
            <a:xfrm rot="18900000">
              <a:off x="679896" y="3364550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6168" y="4134505"/>
              <a:ext cx="413132" cy="272349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1929488" y="2921111"/>
            <a:ext cx="3901301" cy="1211604"/>
            <a:chOff x="1095945" y="2304648"/>
            <a:chExt cx="3901301" cy="1211604"/>
          </a:xfrm>
        </p:grpSpPr>
        <p:grpSp>
          <p:nvGrpSpPr>
            <p:cNvPr id="18" name="组 17"/>
            <p:cNvGrpSpPr/>
            <p:nvPr/>
          </p:nvGrpSpPr>
          <p:grpSpPr>
            <a:xfrm rot="16200000" flipH="1">
              <a:off x="2249375" y="1184017"/>
              <a:ext cx="1178805" cy="3485665"/>
              <a:chOff x="679898" y="2754217"/>
              <a:chExt cx="1178805" cy="3485665"/>
            </a:xfrm>
            <a:solidFill>
              <a:schemeClr val="accent3"/>
            </a:solidFill>
          </p:grpSpPr>
          <p:sp>
            <p:nvSpPr>
              <p:cNvPr id="20" name="斜纹 19"/>
              <p:cNvSpPr/>
              <p:nvPr/>
            </p:nvSpPr>
            <p:spPr>
              <a:xfrm rot="18900000">
                <a:off x="679898" y="2754217"/>
                <a:ext cx="1178805" cy="1178805"/>
              </a:xfrm>
              <a:prstGeom prst="diagStrip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6170" y="3343622"/>
                <a:ext cx="413132" cy="28962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" name="三角形 18"/>
            <p:cNvSpPr/>
            <p:nvPr/>
          </p:nvSpPr>
          <p:spPr>
            <a:xfrm rot="5400000">
              <a:off x="4373791" y="2512467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2" name="文本框 8"/>
          <p:cNvSpPr txBox="1"/>
          <p:nvPr/>
        </p:nvSpPr>
        <p:spPr>
          <a:xfrm>
            <a:off x="5939885" y="3481219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9884" y="3033940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2403536" y="4627755"/>
            <a:ext cx="1178805" cy="2230244"/>
            <a:chOff x="679896" y="4627754"/>
            <a:chExt cx="1178805" cy="2230244"/>
          </a:xfrm>
        </p:grpSpPr>
        <p:sp>
          <p:nvSpPr>
            <p:cNvPr id="25" name="斜纹 24"/>
            <p:cNvSpPr/>
            <p:nvPr/>
          </p:nvSpPr>
          <p:spPr>
            <a:xfrm rot="18900000">
              <a:off x="679896" y="4627754"/>
              <a:ext cx="1178805" cy="1178805"/>
            </a:xfrm>
            <a:prstGeom prst="diagStrip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56168" y="5437367"/>
              <a:ext cx="413132" cy="14206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793293" y="4168896"/>
            <a:ext cx="1612455" cy="1157663"/>
            <a:chOff x="1069655" y="2304649"/>
            <a:chExt cx="1612454" cy="1157663"/>
          </a:xfrm>
        </p:grpSpPr>
        <p:grpSp>
          <p:nvGrpSpPr>
            <p:cNvPr id="28" name="组 27"/>
            <p:cNvGrpSpPr/>
            <p:nvPr/>
          </p:nvGrpSpPr>
          <p:grpSpPr>
            <a:xfrm rot="16200000" flipH="1">
              <a:off x="1152419" y="2318162"/>
              <a:ext cx="1061386" cy="1226914"/>
              <a:chOff x="743376" y="2727926"/>
              <a:chExt cx="1061386" cy="1226914"/>
            </a:xfrm>
            <a:solidFill>
              <a:schemeClr val="accent3"/>
            </a:solidFill>
          </p:grpSpPr>
          <p:sp>
            <p:nvSpPr>
              <p:cNvPr id="30" name="斜纹 29"/>
              <p:cNvSpPr/>
              <p:nvPr/>
            </p:nvSpPr>
            <p:spPr>
              <a:xfrm rot="18900000">
                <a:off x="743376" y="2727926"/>
                <a:ext cx="1061386" cy="1074870"/>
              </a:xfrm>
              <a:prstGeom prst="diagStripe">
                <a:avLst>
                  <a:gd name="adj" fmla="val 4531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6169" y="3343623"/>
                <a:ext cx="413132" cy="611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三角形 28"/>
            <p:cNvSpPr/>
            <p:nvPr/>
          </p:nvSpPr>
          <p:spPr>
            <a:xfrm rot="5400000">
              <a:off x="2058654" y="2512468"/>
              <a:ext cx="831273" cy="41563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2" name="文本框 8"/>
          <p:cNvSpPr txBox="1"/>
          <p:nvPr/>
        </p:nvSpPr>
        <p:spPr>
          <a:xfrm>
            <a:off x="4502059" y="4745936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33" name="矩形 32"/>
          <p:cNvSpPr/>
          <p:nvPr/>
        </p:nvSpPr>
        <p:spPr>
          <a:xfrm>
            <a:off x="4502059" y="429865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/>
                </a:solidFill>
              </a:rPr>
              <a:t>点击此处添加标题</a:t>
            </a:r>
            <a:endParaRPr lang="en-US" altLang="zh-CN" sz="2000" b="1" dirty="0">
              <a:solidFill>
                <a:schemeClr val="accent3"/>
              </a:solidFill>
            </a:endParaRPr>
          </a:p>
        </p:txBody>
      </p:sp>
      <p:pic>
        <p:nvPicPr>
          <p:cNvPr id="34" name="图片 3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5" y="45031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sp>
        <p:nvSpPr>
          <p:cNvPr id="3" name="同心圆 2"/>
          <p:cNvSpPr/>
          <p:nvPr/>
        </p:nvSpPr>
        <p:spPr>
          <a:xfrm>
            <a:off x="795649" y="1901573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3377062" y="1901575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5958471" y="1901575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539883" y="1901575"/>
            <a:ext cx="2860433" cy="2860433"/>
          </a:xfrm>
          <a:prstGeom prst="donut">
            <a:avLst>
              <a:gd name="adj" fmla="val 1026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785602" y="1901573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rot="10800000">
            <a:off x="3377062" y="1901575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5948426" y="1913447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0800000">
            <a:off x="8539883" y="1913448"/>
            <a:ext cx="2860433" cy="2860433"/>
          </a:xfrm>
          <a:prstGeom prst="blockArc">
            <a:avLst>
              <a:gd name="adj1" fmla="val 10800000"/>
              <a:gd name="adj2" fmla="val 2"/>
              <a:gd name="adj3" fmla="val 1005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1054578" y="5482206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54578" y="503492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文本框 8"/>
          <p:cNvSpPr txBox="1"/>
          <p:nvPr/>
        </p:nvSpPr>
        <p:spPr>
          <a:xfrm>
            <a:off x="3646035" y="5482206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646035" y="50349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6237491" y="5482206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6237492" y="50349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文本框 8"/>
          <p:cNvSpPr txBox="1"/>
          <p:nvPr/>
        </p:nvSpPr>
        <p:spPr>
          <a:xfrm>
            <a:off x="8818902" y="5482206"/>
            <a:ext cx="25176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8818902" y="503492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20" name="组合 22"/>
          <p:cNvGrpSpPr/>
          <p:nvPr/>
        </p:nvGrpSpPr>
        <p:grpSpPr>
          <a:xfrm>
            <a:off x="1818375" y="3019803"/>
            <a:ext cx="794889" cy="623975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2"/>
          <p:cNvGrpSpPr/>
          <p:nvPr/>
        </p:nvGrpSpPr>
        <p:grpSpPr>
          <a:xfrm>
            <a:off x="4409831" y="3031676"/>
            <a:ext cx="794889" cy="623975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22"/>
          <p:cNvGrpSpPr/>
          <p:nvPr/>
        </p:nvGrpSpPr>
        <p:grpSpPr>
          <a:xfrm>
            <a:off x="6961107" y="3019801"/>
            <a:ext cx="794889" cy="623975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22"/>
          <p:cNvGrpSpPr/>
          <p:nvPr/>
        </p:nvGrpSpPr>
        <p:grpSpPr>
          <a:xfrm>
            <a:off x="9552563" y="3031675"/>
            <a:ext cx="794889" cy="623975"/>
            <a:chOff x="3654425" y="5089525"/>
            <a:chExt cx="1860550" cy="1460500"/>
          </a:xfrm>
          <a:solidFill>
            <a:schemeClr val="accent3">
              <a:lumMod val="75000"/>
            </a:schemeClr>
          </a:solidFill>
        </p:grpSpPr>
        <p:sp>
          <p:nvSpPr>
            <p:cNvPr id="45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575" y="45031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泪珠形 4"/>
          <p:cNvSpPr/>
          <p:nvPr/>
        </p:nvSpPr>
        <p:spPr>
          <a:xfrm>
            <a:off x="1247243" y="5236911"/>
            <a:ext cx="1044363" cy="1044363"/>
          </a:xfrm>
          <a:prstGeom prst="teardrop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1534947" y="5564229"/>
            <a:ext cx="548656" cy="430687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8"/>
          <p:cNvSpPr txBox="1"/>
          <p:nvPr/>
        </p:nvSpPr>
        <p:spPr>
          <a:xfrm>
            <a:off x="2364762" y="5582155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43" name="矩形 42"/>
          <p:cNvSpPr/>
          <p:nvPr/>
        </p:nvSpPr>
        <p:spPr>
          <a:xfrm>
            <a:off x="2364762" y="5134876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8" name="泪珠形 57"/>
          <p:cNvSpPr/>
          <p:nvPr/>
        </p:nvSpPr>
        <p:spPr>
          <a:xfrm>
            <a:off x="5673005" y="2819127"/>
            <a:ext cx="1044363" cy="1044363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" name="组合 22"/>
          <p:cNvGrpSpPr/>
          <p:nvPr/>
        </p:nvGrpSpPr>
        <p:grpSpPr>
          <a:xfrm>
            <a:off x="5960707" y="3146444"/>
            <a:ext cx="548656" cy="430687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62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8"/>
          <p:cNvSpPr txBox="1"/>
          <p:nvPr/>
        </p:nvSpPr>
        <p:spPr>
          <a:xfrm>
            <a:off x="6790522" y="3164370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61" name="矩形 60"/>
          <p:cNvSpPr/>
          <p:nvPr/>
        </p:nvSpPr>
        <p:spPr>
          <a:xfrm>
            <a:off x="6790522" y="2717091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泪珠形 69"/>
          <p:cNvSpPr/>
          <p:nvPr/>
        </p:nvSpPr>
        <p:spPr>
          <a:xfrm>
            <a:off x="3460125" y="4028021"/>
            <a:ext cx="1044363" cy="1044363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22"/>
          <p:cNvGrpSpPr/>
          <p:nvPr/>
        </p:nvGrpSpPr>
        <p:grpSpPr>
          <a:xfrm>
            <a:off x="3747827" y="4355337"/>
            <a:ext cx="548656" cy="430687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2" name="文本框 8"/>
          <p:cNvSpPr txBox="1"/>
          <p:nvPr/>
        </p:nvSpPr>
        <p:spPr>
          <a:xfrm>
            <a:off x="4577642" y="4373263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</a:t>
            </a:r>
          </a:p>
        </p:txBody>
      </p:sp>
      <p:sp>
        <p:nvSpPr>
          <p:cNvPr id="73" name="矩形 72"/>
          <p:cNvSpPr/>
          <p:nvPr/>
        </p:nvSpPr>
        <p:spPr>
          <a:xfrm>
            <a:off x="4577642" y="3925984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泪珠形 81"/>
          <p:cNvSpPr/>
          <p:nvPr/>
        </p:nvSpPr>
        <p:spPr>
          <a:xfrm>
            <a:off x="7885883" y="1610235"/>
            <a:ext cx="1044363" cy="1044363"/>
          </a:xfrm>
          <a:prstGeom prst="teardrop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3" name="组合 22"/>
          <p:cNvGrpSpPr/>
          <p:nvPr/>
        </p:nvGrpSpPr>
        <p:grpSpPr>
          <a:xfrm>
            <a:off x="8173587" y="1937552"/>
            <a:ext cx="548656" cy="430687"/>
            <a:chOff x="3829050" y="5226603"/>
            <a:chExt cx="1511301" cy="1186348"/>
          </a:xfrm>
          <a:solidFill>
            <a:schemeClr val="bg1"/>
          </a:solidFill>
        </p:grpSpPr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3829050" y="5226603"/>
              <a:ext cx="1511301" cy="1186348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4" name="文本框 8"/>
          <p:cNvSpPr txBox="1"/>
          <p:nvPr/>
        </p:nvSpPr>
        <p:spPr>
          <a:xfrm>
            <a:off x="9003401" y="1955476"/>
            <a:ext cx="251766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修改。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9003400" y="1508197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制作过程</a:t>
            </a:r>
          </a:p>
        </p:txBody>
      </p:sp>
      <p:pic>
        <p:nvPicPr>
          <p:cNvPr id="94" name="图片 9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5" y="45031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71472"/>
          <a:stretch/>
        </p:blipFill>
        <p:spPr>
          <a:xfrm>
            <a:off x="0" y="4902508"/>
            <a:ext cx="12192000" cy="19554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flipV="1">
            <a:off x="4596347" y="2400604"/>
            <a:ext cx="7657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8"/>
          <p:cNvSpPr txBox="1"/>
          <p:nvPr/>
        </p:nvSpPr>
        <p:spPr>
          <a:xfrm>
            <a:off x="5352187" y="2893045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6" name="矩形 5"/>
          <p:cNvSpPr/>
          <p:nvPr/>
        </p:nvSpPr>
        <p:spPr>
          <a:xfrm>
            <a:off x="5408414" y="244576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/>
                </a:solidFill>
              </a:rPr>
              <a:t>点击此处添加标题</a:t>
            </a:r>
            <a:endParaRPr lang="en-US" altLang="zh-CN" sz="2000" b="1" dirty="0">
              <a:solidFill>
                <a:schemeClr val="accent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5940" y="2400602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1141749" y="2400602"/>
            <a:ext cx="76573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8"/>
          <p:cNvSpPr txBox="1"/>
          <p:nvPr/>
        </p:nvSpPr>
        <p:spPr>
          <a:xfrm>
            <a:off x="1897591" y="2893045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953818" y="244576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1342" y="2400602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15" name="矩形 14"/>
          <p:cNvSpPr/>
          <p:nvPr/>
        </p:nvSpPr>
        <p:spPr>
          <a:xfrm flipV="1">
            <a:off x="8050943" y="2400604"/>
            <a:ext cx="765739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8"/>
          <p:cNvSpPr txBox="1"/>
          <p:nvPr/>
        </p:nvSpPr>
        <p:spPr>
          <a:xfrm>
            <a:off x="8806783" y="2893045"/>
            <a:ext cx="25176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17" name="矩形 16"/>
          <p:cNvSpPr/>
          <p:nvPr/>
        </p:nvSpPr>
        <p:spPr>
          <a:xfrm>
            <a:off x="8863010" y="2445765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990536" y="2400602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  <p:pic>
        <p:nvPicPr>
          <p:cNvPr id="19" name="图片 1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5" y="45031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/>
          <a:srcRect l="28917" r="28917"/>
          <a:stretch/>
        </p:blipFill>
        <p:spPr>
          <a:xfrm>
            <a:off x="1409491" y="1535400"/>
            <a:ext cx="2936879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409491" y="4590998"/>
            <a:ext cx="2936879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/>
          <a:srcRect l="28917" r="28917"/>
          <a:stretch/>
        </p:blipFill>
        <p:spPr>
          <a:xfrm>
            <a:off x="4590101" y="1535402"/>
            <a:ext cx="2936879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矩形 24"/>
          <p:cNvSpPr/>
          <p:nvPr/>
        </p:nvSpPr>
        <p:spPr>
          <a:xfrm>
            <a:off x="4590101" y="4591000"/>
            <a:ext cx="2936879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l="28917" r="28917"/>
          <a:stretch/>
        </p:blipFill>
        <p:spPr>
          <a:xfrm>
            <a:off x="7770709" y="1535402"/>
            <a:ext cx="2936879" cy="3915837"/>
          </a:xfrm>
          <a:prstGeom prst="roundRect">
            <a:avLst>
              <a:gd name="adj" fmla="val 29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矩形 27"/>
          <p:cNvSpPr/>
          <p:nvPr/>
        </p:nvSpPr>
        <p:spPr>
          <a:xfrm>
            <a:off x="7770709" y="4591000"/>
            <a:ext cx="2936879" cy="49244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pic>
        <p:nvPicPr>
          <p:cNvPr id="29" name="图片 2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5" y="45031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作品展示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1"/>
            <a:ext cx="12192000" cy="6854651"/>
          </a:xfrm>
          <a:prstGeom prst="rtTriangle">
            <a:avLst/>
          </a:prstGeom>
        </p:spPr>
      </p:pic>
      <p:sp>
        <p:nvSpPr>
          <p:cNvPr id="4" name="文本框 8"/>
          <p:cNvSpPr txBox="1"/>
          <p:nvPr/>
        </p:nvSpPr>
        <p:spPr>
          <a:xfrm>
            <a:off x="6842411" y="1979822"/>
            <a:ext cx="49022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倍字间距。顶部“开始”面板中可以对字体、字号、颜色、行距等进行修改。建议正文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6842408" y="152577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5" y="45031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7162541" y="2234349"/>
            <a:ext cx="765739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7974610" y="2812578"/>
            <a:ext cx="3339429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5" name="矩形 4"/>
          <p:cNvSpPr/>
          <p:nvPr/>
        </p:nvSpPr>
        <p:spPr>
          <a:xfrm>
            <a:off x="7974608" y="2279511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02135" y="2234347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5">
                    <a:lumMod val="75000"/>
                  </a:schemeClr>
                </a:solidFill>
              </a:rPr>
              <a:t>01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593614"/>
              </p:ext>
            </p:extLst>
          </p:nvPr>
        </p:nvGraphicFramePr>
        <p:xfrm>
          <a:off x="651489" y="1548451"/>
          <a:ext cx="4380675" cy="4301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4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31"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zh-CN" altLang="en-US" sz="13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300" dirty="0">
                          <a:solidFill>
                            <a:schemeClr val="bg1"/>
                          </a:solidFill>
                        </a:rPr>
                        <a:t>HERE</a:t>
                      </a:r>
                      <a:endParaRPr lang="zh-CN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zh-CN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31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Title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here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L 形 8"/>
          <p:cNvSpPr/>
          <p:nvPr/>
        </p:nvSpPr>
        <p:spPr>
          <a:xfrm rot="18900000">
            <a:off x="4288613" y="2188030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L 形 9"/>
          <p:cNvSpPr/>
          <p:nvPr/>
        </p:nvSpPr>
        <p:spPr>
          <a:xfrm rot="18900000">
            <a:off x="4284438" y="331420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L 形 10"/>
          <p:cNvSpPr/>
          <p:nvPr/>
        </p:nvSpPr>
        <p:spPr>
          <a:xfrm rot="18900000">
            <a:off x="4284438" y="4375643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L 形 11"/>
          <p:cNvSpPr/>
          <p:nvPr/>
        </p:nvSpPr>
        <p:spPr>
          <a:xfrm rot="18900000">
            <a:off x="4284438" y="4884262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3" name="L 形 12"/>
          <p:cNvSpPr/>
          <p:nvPr/>
        </p:nvSpPr>
        <p:spPr>
          <a:xfrm rot="18900000">
            <a:off x="4284438" y="5453086"/>
            <a:ext cx="312869" cy="182961"/>
          </a:xfrm>
          <a:prstGeom prst="corner">
            <a:avLst>
              <a:gd name="adj1" fmla="val 28880"/>
              <a:gd name="adj2" fmla="val 270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89" y="617447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219024" y="812850"/>
            <a:ext cx="932643" cy="6346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151665" y="812850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背景介绍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219024" y="1721806"/>
            <a:ext cx="932643" cy="6346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721806"/>
            <a:ext cx="3253563" cy="634634"/>
          </a:xfrm>
        </p:spPr>
        <p:txBody>
          <a:bodyPr/>
          <a:lstStyle/>
          <a:p>
            <a:r>
              <a:rPr kumimoji="1" lang="en-US" altLang="zh-CN" dirty="0"/>
              <a:t>Wasserstein GAN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>
          <a:xfrm>
            <a:off x="7219024" y="2630762"/>
            <a:ext cx="932643" cy="6346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151665" y="2630762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结合卷积网络的优化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>
          <a:xfrm>
            <a:off x="7219024" y="3539718"/>
            <a:ext cx="932643" cy="634634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8151665" y="3539718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在验证码数据集上的实验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>
          <a:xfrm>
            <a:off x="7219024" y="4448674"/>
            <a:ext cx="932643" cy="634634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>
          <a:xfrm>
            <a:off x="8151665" y="4448674"/>
            <a:ext cx="3253563" cy="634634"/>
          </a:xfrm>
        </p:spPr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CelebA</a:t>
            </a:r>
            <a:r>
              <a:rPr kumimoji="1" lang="zh-CN" altLang="en-US" dirty="0"/>
              <a:t>数据集上的实验</a:t>
            </a:r>
          </a:p>
        </p:txBody>
      </p:sp>
      <p:sp>
        <p:nvSpPr>
          <p:cNvPr id="14" name="文本占位符 11"/>
          <p:cNvSpPr txBox="1">
            <a:spLocks/>
          </p:cNvSpPr>
          <p:nvPr/>
        </p:nvSpPr>
        <p:spPr>
          <a:xfrm>
            <a:off x="7219022" y="5357630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2971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160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349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7" name="文本占位符 12"/>
          <p:cNvSpPr txBox="1">
            <a:spLocks/>
          </p:cNvSpPr>
          <p:nvPr/>
        </p:nvSpPr>
        <p:spPr>
          <a:xfrm>
            <a:off x="8151667" y="5357630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2971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160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349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/>
              <a:t>总结回顾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3" name="文本框 8"/>
          <p:cNvSpPr txBox="1"/>
          <p:nvPr/>
        </p:nvSpPr>
        <p:spPr>
          <a:xfrm>
            <a:off x="1075046" y="2230684"/>
            <a:ext cx="91258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sp>
        <p:nvSpPr>
          <p:cNvPr id="4" name="矩形 3"/>
          <p:cNvSpPr/>
          <p:nvPr/>
        </p:nvSpPr>
        <p:spPr>
          <a:xfrm>
            <a:off x="1075046" y="1697618"/>
            <a:ext cx="2236510" cy="49244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点击此处添加标题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75047" y="3457061"/>
            <a:ext cx="1786908" cy="14355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61956" y="3457063"/>
            <a:ext cx="4536373" cy="14355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98327" y="3457063"/>
            <a:ext cx="702624" cy="1435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00952" y="3457063"/>
            <a:ext cx="3026229" cy="14355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1075045" y="4892635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2861953" y="4892637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7390737" y="4892637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8081485" y="4892637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11131465" y="4892635"/>
            <a:ext cx="0" cy="114003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8091" y="5292732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97954" y="5292731"/>
            <a:ext cx="223651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</a:rPr>
              <a:t>点击此处添加标题</a:t>
            </a:r>
            <a:endParaRPr lang="en-US" altLang="zh-CN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8" name="图片 1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575" y="45031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r>
              <a:rPr kumimoji="1" lang="zh-CN" altLang="en-US" dirty="0"/>
              <a:t> 总结回顾</a:t>
            </a:r>
          </a:p>
        </p:txBody>
      </p:sp>
      <p:sp>
        <p:nvSpPr>
          <p:cNvPr id="9" name="饼图 8"/>
          <p:cNvSpPr/>
          <p:nvPr/>
        </p:nvSpPr>
        <p:spPr>
          <a:xfrm>
            <a:off x="1306285" y="1494691"/>
            <a:ext cx="2576947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86773" y="1675178"/>
            <a:ext cx="2215975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22"/>
          <p:cNvGrpSpPr/>
          <p:nvPr/>
        </p:nvGrpSpPr>
        <p:grpSpPr>
          <a:xfrm>
            <a:off x="2197316" y="2471179"/>
            <a:ext cx="794889" cy="623975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338760" y="4250612"/>
            <a:ext cx="2461443" cy="1674158"/>
            <a:chOff x="1030001" y="4724869"/>
            <a:chExt cx="2461442" cy="1674157"/>
          </a:xfrm>
        </p:grpSpPr>
        <p:sp>
          <p:nvSpPr>
            <p:cNvPr id="2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饼图 31"/>
          <p:cNvSpPr/>
          <p:nvPr/>
        </p:nvSpPr>
        <p:spPr>
          <a:xfrm>
            <a:off x="4770474" y="1494691"/>
            <a:ext cx="2576947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50960" y="1675178"/>
            <a:ext cx="2215975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合 22"/>
          <p:cNvGrpSpPr/>
          <p:nvPr/>
        </p:nvGrpSpPr>
        <p:grpSpPr>
          <a:xfrm>
            <a:off x="5661503" y="2471179"/>
            <a:ext cx="794889" cy="623975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802947" y="4250612"/>
            <a:ext cx="2461443" cy="1674158"/>
            <a:chOff x="1030001" y="4724869"/>
            <a:chExt cx="2461442" cy="1674157"/>
          </a:xfrm>
        </p:grpSpPr>
        <p:sp>
          <p:nvSpPr>
            <p:cNvPr id="36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饼图 45"/>
          <p:cNvSpPr/>
          <p:nvPr/>
        </p:nvSpPr>
        <p:spPr>
          <a:xfrm>
            <a:off x="8234659" y="1494691"/>
            <a:ext cx="2576947" cy="2576944"/>
          </a:xfrm>
          <a:prstGeom prst="pie">
            <a:avLst>
              <a:gd name="adj1" fmla="val 19845934"/>
              <a:gd name="adj2" fmla="val 162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415147" y="1675178"/>
            <a:ext cx="2215975" cy="221597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8" name="组合 22"/>
          <p:cNvGrpSpPr/>
          <p:nvPr/>
        </p:nvGrpSpPr>
        <p:grpSpPr>
          <a:xfrm>
            <a:off x="9125688" y="2471179"/>
            <a:ext cx="794889" cy="623975"/>
            <a:chOff x="3654425" y="5089525"/>
            <a:chExt cx="1860550" cy="1460500"/>
          </a:xfrm>
          <a:solidFill>
            <a:schemeClr val="bg1"/>
          </a:solidFill>
        </p:grpSpPr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8"/>
            <p:cNvSpPr>
              <a:spLocks/>
            </p:cNvSpPr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8267134" y="4250612"/>
            <a:ext cx="2461443" cy="1674158"/>
            <a:chOff x="1030001" y="4724869"/>
            <a:chExt cx="2461442" cy="1674157"/>
          </a:xfrm>
        </p:grpSpPr>
        <p:sp>
          <p:nvSpPr>
            <p:cNvPr id="50" name="文本框 8"/>
            <p:cNvSpPr txBox="1"/>
            <p:nvPr/>
          </p:nvSpPr>
          <p:spPr>
            <a:xfrm>
              <a:off x="1030001" y="5346430"/>
              <a:ext cx="246144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030001" y="4724869"/>
              <a:ext cx="2461441" cy="4924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</a:rPr>
                <a:t>点击此处添加标题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9" name="图片 5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575" y="45031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此处添加你的毕业设计名称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6" y="4033469"/>
            <a:ext cx="8084655" cy="1386027"/>
          </a:xfrm>
        </p:spPr>
        <p:txBody>
          <a:bodyPr/>
          <a:lstStyle/>
          <a:p>
            <a:r>
              <a:rPr kumimoji="1" lang="zh-CN" altLang="en-US" dirty="0"/>
              <a:t>答辩人：</a:t>
            </a:r>
            <a:r>
              <a:rPr kumimoji="1" lang="en-US" altLang="zh-CN" dirty="0"/>
              <a:t>JANE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指导老师：</a:t>
            </a:r>
            <a:r>
              <a:rPr kumimoji="1" lang="en-US" altLang="zh-CN" dirty="0"/>
              <a:t>JOHN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DOE</a:t>
            </a:r>
            <a:endParaRPr kumimoji="1" lang="zh-CN" altLang="en-US" dirty="0"/>
          </a:p>
          <a:p>
            <a:r>
              <a:rPr kumimoji="1" lang="zh-CN" altLang="en-US" dirty="0"/>
              <a:t>学校名称：</a:t>
            </a:r>
            <a:r>
              <a:rPr kumimoji="1" lang="en-US" altLang="zh-CN" dirty="0"/>
              <a:t>OfficePLUS</a:t>
            </a:r>
            <a:r>
              <a:rPr kumimoji="1" lang="zh-CN" altLang="en-US" dirty="0"/>
              <a:t>设计学院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250656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2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7956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4" name="矩形 3"/>
          <p:cNvSpPr/>
          <p:nvPr/>
        </p:nvSpPr>
        <p:spPr>
          <a:xfrm>
            <a:off x="440605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bg1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bg1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0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背景介绍</a:t>
            </a:r>
          </a:p>
        </p:txBody>
      </p:sp>
      <p:sp>
        <p:nvSpPr>
          <p:cNvPr id="3" name="矩形 2"/>
          <p:cNvSpPr/>
          <p:nvPr/>
        </p:nvSpPr>
        <p:spPr>
          <a:xfrm flipV="1">
            <a:off x="3182921" y="3233857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8"/>
          <p:cNvSpPr txBox="1"/>
          <p:nvPr/>
        </p:nvSpPr>
        <p:spPr>
          <a:xfrm>
            <a:off x="3938761" y="3737183"/>
            <a:ext cx="2517668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生成模型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对抗训练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生成器、判别器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生成与样本相似的数据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94988" y="3279019"/>
            <a:ext cx="156004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什么是</a:t>
            </a: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</a:p>
        </p:txBody>
      </p:sp>
      <p:sp>
        <p:nvSpPr>
          <p:cNvPr id="6" name="矩形 5"/>
          <p:cNvSpPr/>
          <p:nvPr/>
        </p:nvSpPr>
        <p:spPr>
          <a:xfrm>
            <a:off x="3122515" y="323385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9" name="矩形 8"/>
          <p:cNvSpPr/>
          <p:nvPr/>
        </p:nvSpPr>
        <p:spPr>
          <a:xfrm flipV="1">
            <a:off x="7222275" y="3233857"/>
            <a:ext cx="765739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8"/>
          <p:cNvSpPr txBox="1"/>
          <p:nvPr/>
        </p:nvSpPr>
        <p:spPr>
          <a:xfrm>
            <a:off x="7978115" y="3726297"/>
            <a:ext cx="2517668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生成“自然”图像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图像超分辨率重建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自然语言处理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文字和图像的相互转化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与强化学习相结合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34343" y="3279019"/>
            <a:ext cx="15600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GAN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</a:rPr>
              <a:t>的应用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61869" y="3233855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310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180208" y="1499601"/>
            <a:ext cx="156004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什么是</a:t>
            </a: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</a:p>
        </p:txBody>
      </p:sp>
      <p:sp>
        <p:nvSpPr>
          <p:cNvPr id="39" name="流程图: 数据 38"/>
          <p:cNvSpPr/>
          <p:nvPr/>
        </p:nvSpPr>
        <p:spPr>
          <a:xfrm>
            <a:off x="3220811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 data</a:t>
            </a:r>
            <a:endParaRPr kumimoji="1" lang="zh-CN" altLang="en-US" dirty="0"/>
          </a:p>
        </p:txBody>
      </p:sp>
      <p:sp>
        <p:nvSpPr>
          <p:cNvPr id="40" name="流程图: 数据 39"/>
          <p:cNvSpPr/>
          <p:nvPr/>
        </p:nvSpPr>
        <p:spPr>
          <a:xfrm>
            <a:off x="3220811" y="4136685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 data</a:t>
            </a:r>
            <a:endParaRPr kumimoji="1" lang="zh-CN" altLang="en-US" dirty="0"/>
          </a:p>
        </p:txBody>
      </p:sp>
      <p:sp>
        <p:nvSpPr>
          <p:cNvPr id="41" name="流程图: 数据 40"/>
          <p:cNvSpPr/>
          <p:nvPr/>
        </p:nvSpPr>
        <p:spPr>
          <a:xfrm>
            <a:off x="507349" y="4125724"/>
            <a:ext cx="766280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42" name="流程图: 过程 41"/>
          <p:cNvSpPr/>
          <p:nvPr/>
        </p:nvSpPr>
        <p:spPr>
          <a:xfrm>
            <a:off x="2035629" y="3739240"/>
            <a:ext cx="555172" cy="1284594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生成器</a:t>
            </a:r>
          </a:p>
        </p:txBody>
      </p:sp>
      <p:sp>
        <p:nvSpPr>
          <p:cNvPr id="43" name="流程图: 过程 42"/>
          <p:cNvSpPr/>
          <p:nvPr/>
        </p:nvSpPr>
        <p:spPr>
          <a:xfrm>
            <a:off x="5240428" y="2841128"/>
            <a:ext cx="555172" cy="1284596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判别器</a:t>
            </a:r>
          </a:p>
        </p:txBody>
      </p:sp>
      <p:sp>
        <p:nvSpPr>
          <p:cNvPr id="44" name="箭头: 右 43"/>
          <p:cNvSpPr/>
          <p:nvPr/>
        </p:nvSpPr>
        <p:spPr>
          <a:xfrm>
            <a:off x="2590801" y="4190995"/>
            <a:ext cx="772887" cy="38371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/>
          <p:cNvSpPr/>
          <p:nvPr/>
        </p:nvSpPr>
        <p:spPr>
          <a:xfrm>
            <a:off x="1208314" y="4195155"/>
            <a:ext cx="827315" cy="37275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/>
          <p:cNvSpPr/>
          <p:nvPr/>
        </p:nvSpPr>
        <p:spPr>
          <a:xfrm rot="1557201">
            <a:off x="4178753" y="263973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箭头: 右 46"/>
          <p:cNvSpPr/>
          <p:nvPr/>
        </p:nvSpPr>
        <p:spPr>
          <a:xfrm rot="20042799" flipV="1">
            <a:off x="4178753" y="394546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箭头: 右 47"/>
          <p:cNvSpPr/>
          <p:nvPr/>
        </p:nvSpPr>
        <p:spPr>
          <a:xfrm rot="20042799" flipV="1">
            <a:off x="5734686" y="2607072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箭头: 右 48"/>
          <p:cNvSpPr/>
          <p:nvPr/>
        </p:nvSpPr>
        <p:spPr>
          <a:xfrm rot="1557201">
            <a:off x="5734687" y="3977524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流程图: 数据 49"/>
          <p:cNvSpPr/>
          <p:nvPr/>
        </p:nvSpPr>
        <p:spPr>
          <a:xfrm>
            <a:off x="6696567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</a:t>
            </a:r>
            <a:endParaRPr kumimoji="1" lang="zh-CN" altLang="en-US" dirty="0"/>
          </a:p>
        </p:txBody>
      </p:sp>
      <p:sp>
        <p:nvSpPr>
          <p:cNvPr id="51" name="流程图: 数据 50"/>
          <p:cNvSpPr/>
          <p:nvPr/>
        </p:nvSpPr>
        <p:spPr>
          <a:xfrm>
            <a:off x="6702064" y="4113056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</a:t>
            </a:r>
            <a:endParaRPr kumimoji="1"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6696567" y="1421326"/>
            <a:ext cx="4606742" cy="2960208"/>
            <a:chOff x="6696567" y="1421326"/>
            <a:chExt cx="4606742" cy="2960208"/>
          </a:xfrm>
        </p:grpSpPr>
        <p:sp>
          <p:nvSpPr>
            <p:cNvPr id="52" name="流程图: 数据 51"/>
            <p:cNvSpPr/>
            <p:nvPr/>
          </p:nvSpPr>
          <p:spPr>
            <a:xfrm>
              <a:off x="6696567" y="142132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3" name="流程图: 数据 52"/>
            <p:cNvSpPr/>
            <p:nvPr/>
          </p:nvSpPr>
          <p:spPr>
            <a:xfrm>
              <a:off x="6702064" y="327371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55" name="箭头: V 形 54"/>
            <p:cNvSpPr/>
            <p:nvPr/>
          </p:nvSpPr>
          <p:spPr>
            <a:xfrm>
              <a:off x="7690811" y="1677140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7690811" y="347336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右大括号 57"/>
            <p:cNvSpPr/>
            <p:nvPr/>
          </p:nvSpPr>
          <p:spPr>
            <a:xfrm>
              <a:off x="8704171" y="2131226"/>
              <a:ext cx="685800" cy="179851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430966" y="2714367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dis_loss</a:t>
              </a:r>
              <a:endParaRPr kumimoji="1"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702064" y="4392451"/>
            <a:ext cx="4601245" cy="1071579"/>
            <a:chOff x="6702064" y="4392451"/>
            <a:chExt cx="4601245" cy="1071579"/>
          </a:xfrm>
        </p:grpSpPr>
        <p:sp>
          <p:nvSpPr>
            <p:cNvPr id="54" name="流程图: 数据 53"/>
            <p:cNvSpPr/>
            <p:nvPr/>
          </p:nvSpPr>
          <p:spPr>
            <a:xfrm>
              <a:off x="6702064" y="495240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7690810" y="439245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直接箭头连接符 60"/>
            <p:cNvCxnSpPr>
              <a:stCxn id="57" idx="3"/>
            </p:cNvCxnSpPr>
            <p:nvPr/>
          </p:nvCxnSpPr>
          <p:spPr>
            <a:xfrm flipV="1">
              <a:off x="8663175" y="4846537"/>
              <a:ext cx="7267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/>
            <p:cNvSpPr/>
            <p:nvPr/>
          </p:nvSpPr>
          <p:spPr>
            <a:xfrm>
              <a:off x="9430966" y="4530421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gen_loss</a:t>
              </a:r>
              <a:endParaRPr kumimoji="1" lang="zh-CN" altLang="en-US" dirty="0"/>
            </a:p>
          </p:txBody>
        </p:sp>
      </p:grpSp>
      <p:sp>
        <p:nvSpPr>
          <p:cNvPr id="63" name="椭圆 62"/>
          <p:cNvSpPr/>
          <p:nvPr/>
        </p:nvSpPr>
        <p:spPr>
          <a:xfrm>
            <a:off x="668527" y="4157739"/>
            <a:ext cx="436027" cy="43602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563230" y="2367299"/>
            <a:ext cx="436027" cy="4360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75296" y="4157739"/>
            <a:ext cx="436027" cy="4360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11497 0.00093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94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13776 0.08704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100"/>
                            </p:stCondLst>
                            <p:childTnLst>
                              <p:par>
                                <p:cTn id="9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76 0.08704 L 0.28268 0.00023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1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11497 0.00093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00"/>
                            </p:stCondLst>
                            <p:childTnLst>
                              <p:par>
                                <p:cTn id="17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500"/>
                            </p:stCondLst>
                            <p:childTnLst>
                              <p:par>
                                <p:cTn id="17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500"/>
                            </p:stCondLst>
                            <p:childTnLst>
                              <p:par>
                                <p:cTn id="182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5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0" grpId="2" animBg="1"/>
      <p:bldP spid="41" grpId="0" animBg="1"/>
      <p:bldP spid="42" grpId="0" animBg="1"/>
      <p:bldP spid="42" grpId="1" animBg="1"/>
      <p:bldP spid="42" grpId="2" animBg="1"/>
      <p:bldP spid="43" grpId="0" animBg="1"/>
      <p:bldP spid="43" grpId="1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4" grpId="0" animBg="1"/>
      <p:bldP spid="64" grpId="1" animBg="1"/>
      <p:bldP spid="64" grpId="2" animBg="1"/>
      <p:bldP spid="64" grpId="3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474122" y="1272872"/>
            <a:ext cx="15600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  <a:r>
              <a:rPr lang="zh-CN" altLang="en-US" sz="2000" b="1" dirty="0">
                <a:solidFill>
                  <a:schemeClr val="accent1"/>
                </a:solidFill>
              </a:rPr>
              <a:t>的应用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" y="1765315"/>
            <a:ext cx="11288328" cy="3753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50" y="1272872"/>
            <a:ext cx="6414922" cy="5212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411" y="1272872"/>
            <a:ext cx="715580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/>
              <a:t>Wasserstein GAN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713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传统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的不足</a:t>
            </a:r>
          </a:p>
        </p:txBody>
      </p:sp>
      <p:sp>
        <p:nvSpPr>
          <p:cNvPr id="11" name="矩形 10"/>
          <p:cNvSpPr/>
          <p:nvPr/>
        </p:nvSpPr>
        <p:spPr>
          <a:xfrm>
            <a:off x="2203644" y="1712880"/>
            <a:ext cx="428835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4355BE"/>
                </a:solidFill>
              </a:rPr>
              <a:t>判别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器</a:t>
            </a:r>
            <a:r>
              <a:rPr lang="zh-CN" altLang="en-US" sz="2000" b="1" dirty="0">
                <a:solidFill>
                  <a:srgbClr val="4355BE"/>
                </a:solidFill>
              </a:rPr>
              <a:t>越好，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</a:rPr>
              <a:t>生成器梯度消失越严重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99702" y="1584772"/>
            <a:ext cx="826145" cy="892552"/>
            <a:chOff x="7000452" y="1759156"/>
            <a:chExt cx="826145" cy="892552"/>
          </a:xfrm>
        </p:grpSpPr>
        <p:sp>
          <p:nvSpPr>
            <p:cNvPr id="9" name="矩形 8"/>
            <p:cNvSpPr/>
            <p:nvPr/>
          </p:nvSpPr>
          <p:spPr>
            <a:xfrm flipV="1">
              <a:off x="7060858" y="1759160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52" y="1759156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2203645" y="3636039"/>
            <a:ext cx="552303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rgbClr val="4355BE"/>
                </a:solidFill>
              </a:rPr>
              <a:t>最小化第二种生成器</a:t>
            </a:r>
            <a:r>
              <a:rPr lang="en-US" altLang="zh-CN" sz="2000" b="1" dirty="0">
                <a:solidFill>
                  <a:srgbClr val="4355BE"/>
                </a:solidFill>
              </a:rPr>
              <a:t>loss</a:t>
            </a:r>
            <a:r>
              <a:rPr lang="zh-CN" altLang="en-US" sz="2000" b="1" dirty="0">
                <a:solidFill>
                  <a:srgbClr val="4355BE"/>
                </a:solidFill>
              </a:rPr>
              <a:t>函数，会等价于最小化一个不合理的距离衡量，导致两个问题，一是梯度不稳定，二是多样性不足。</a:t>
            </a:r>
            <a:endParaRPr lang="en-US" altLang="zh-CN" sz="2000" b="1" dirty="0">
              <a:solidFill>
                <a:srgbClr val="4355B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29904" y="3836094"/>
            <a:ext cx="826145" cy="814582"/>
            <a:chOff x="7056679" y="3990986"/>
            <a:chExt cx="826145" cy="814582"/>
          </a:xfrm>
        </p:grpSpPr>
        <p:sp>
          <p:nvSpPr>
            <p:cNvPr id="13" name="矩形 12"/>
            <p:cNvSpPr/>
            <p:nvPr/>
          </p:nvSpPr>
          <p:spPr>
            <a:xfrm flipV="1">
              <a:off x="7117085" y="3990988"/>
              <a:ext cx="765739" cy="45719"/>
            </a:xfrm>
            <a:prstGeom prst="rect">
              <a:avLst/>
            </a:prstGeom>
            <a:solidFill>
              <a:srgbClr val="435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355B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056679" y="3990986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rgbClr val="4355BE"/>
                  </a:solidFill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作品概述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77" y="2123407"/>
            <a:ext cx="3448279" cy="1938711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551" y="2123409"/>
            <a:ext cx="3448279" cy="1938711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18" y="800382"/>
            <a:ext cx="6203371" cy="3487693"/>
          </a:xfrm>
          <a:prstGeom prst="roundRect">
            <a:avLst>
              <a:gd name="adj" fmla="val 2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8"/>
          <p:cNvSpPr txBox="1"/>
          <p:nvPr/>
        </p:nvSpPr>
        <p:spPr>
          <a:xfrm>
            <a:off x="1716062" y="5206432"/>
            <a:ext cx="875988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zh-CN" altLang="en-US" sz="1200" u="sng">
                <a:solidFill>
                  <a:srgbClr val="000000"/>
                </a:solidFill>
                <a:latin typeface="+mn-ea"/>
              </a:rPr>
              <a:t>更换图片方法：点击图片后右键，选择“更改图片”即可。</a:t>
            </a:r>
            <a:r>
              <a:rPr lang="zh-CN" altLang="en-US" sz="1200">
                <a:solidFill>
                  <a:srgbClr val="000000"/>
                </a:solidFill>
                <a:latin typeface="+mn-ea"/>
              </a:rPr>
              <a:t>标题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8-14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号字，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1.3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倍字间距。</a:t>
            </a: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575" y="45031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5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</TotalTime>
  <Words>1964</Words>
  <Application>Microsoft Office PowerPoint</Application>
  <PresentationFormat>宽屏</PresentationFormat>
  <Paragraphs>167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宋体</vt:lpstr>
      <vt:lpstr>微软雅黑</vt:lpstr>
      <vt:lpstr>微软雅黑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王悦</cp:lastModifiedBy>
  <cp:revision>143</cp:revision>
  <dcterms:created xsi:type="dcterms:W3CDTF">2015-08-18T02:51:41Z</dcterms:created>
  <dcterms:modified xsi:type="dcterms:W3CDTF">2017-06-03T14:47:14Z</dcterms:modified>
  <cp:category/>
</cp:coreProperties>
</file>